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16A8B6-2F80-41D7-A494-B53A2D81A4EC}">
  <a:tblStyle styleId="{9916A8B6-2F80-41D7-A494-B53A2D81A4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Relationship Id="rId6" Type="http://schemas.openxmlformats.org/officeDocument/2006/relationships/hyperlink" Target="#slide=id.g1f88252dc4_0_83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Relationship Id="rId6" Type="http://schemas.openxmlformats.org/officeDocument/2006/relationships/hyperlink" Target="#slide=id.g1f88252dc4_0_83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Shape 11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Shape 117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Shape 118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Shape 1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Shape 12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Shape 13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Shape 137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Shape 147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Shape 148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Shape 149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Shape 15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Shape 1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Shape 16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Shape 170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Shape 171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Shape 2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Shape 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Shape 31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Shape 32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Shape 33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Shape 42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Shape 43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Shape 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Shape 5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Shape 5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Shape 5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Shape 6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Shape 6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Shape 6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Shape 69">
            <a:hlinkClick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Shape 70">
            <a:hlinkClick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Shape 71">
            <a:hlinkClick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Shape 72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Shape 8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Shape 8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Shape 8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Shape 94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Shape 95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Shape 96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Shape 10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Shape 10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Shape 108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ctrTitle"/>
          </p:nvPr>
        </p:nvSpPr>
        <p:spPr>
          <a:xfrm>
            <a:off x="729450" y="1322450"/>
            <a:ext cx="59100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Graphs &amp; Dijkstra’s Algorithm</a:t>
            </a:r>
            <a:endParaRPr/>
          </a:p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Adjacency Matrix (non-directional)</a:t>
            </a:r>
            <a:endParaRPr/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729325" y="2002675"/>
            <a:ext cx="2290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there exists an edge from one node to another, store 1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Otherwise, store 0</a:t>
            </a:r>
            <a:endParaRPr/>
          </a:p>
        </p:txBody>
      </p:sp>
      <p:graphicFrame>
        <p:nvGraphicFramePr>
          <p:cNvPr id="253" name="Shape 253"/>
          <p:cNvGraphicFramePr/>
          <p:nvPr/>
        </p:nvGraphicFramePr>
        <p:xfrm>
          <a:off x="4643550" y="198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{9916A8B6-2F80-41D7-A494-B53A2D81A4EC}</a:tableStyleId>
              </a:tblPr>
              <a:tblGrid>
                <a:gridCol w="629050"/>
                <a:gridCol w="629050"/>
                <a:gridCol w="629050"/>
                <a:gridCol w="629050"/>
                <a:gridCol w="629050"/>
                <a:gridCol w="629050"/>
              </a:tblGrid>
              <a:tr h="485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2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3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4</a:t>
                      </a:r>
                      <a:endParaRPr b="1" sz="1800"/>
                    </a:p>
                  </a:txBody>
                  <a:tcPr marT="91425" marB="91425" marR="91425" marL="91425"/>
                </a:tc>
              </a:tr>
              <a:tr h="485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0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5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1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5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2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5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3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8520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4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37" y="3199594"/>
            <a:ext cx="1951575" cy="12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729450" y="12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Adjacency Matrix (directional)</a:t>
            </a:r>
            <a:endParaRPr/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038" y="1844750"/>
            <a:ext cx="4941936" cy="306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7275025" y="2071950"/>
            <a:ext cx="16629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How would I represent this as an adjacency matrix?</a:t>
            </a:r>
            <a:endParaRPr i="1"/>
          </a:p>
        </p:txBody>
      </p:sp>
      <p:sp>
        <p:nvSpPr>
          <p:cNvPr id="262" name="Shape 262"/>
          <p:cNvSpPr txBox="1"/>
          <p:nvPr/>
        </p:nvSpPr>
        <p:spPr>
          <a:xfrm>
            <a:off x="7275025" y="3162425"/>
            <a:ext cx="16629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How would I add weights to these edges easily?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vs. Cons: Adjacency Matrix</a:t>
            </a:r>
            <a:endParaRPr/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Pros: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Fast lookups to see whether an edge exists (and its value if its a directed graph)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If the nodes / vertices don’t have many fields, can be more efficient for space and memory.</a:t>
            </a:r>
            <a:endParaRPr sz="1400"/>
          </a:p>
        </p:txBody>
      </p:sp>
      <p:sp>
        <p:nvSpPr>
          <p:cNvPr id="269" name="Shape 26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Uses array of size N*N (V*V)  memory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there are a lot more edges than </a:t>
            </a:r>
            <a:r>
              <a:rPr lang="en-GB"/>
              <a:t>vertices</a:t>
            </a:r>
            <a:r>
              <a:rPr lang="en-GB"/>
              <a:t> than edges, there will be a lot of wasted space.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Slow lookups for all edges.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Incidence Matrix</a:t>
            </a:r>
            <a:endParaRPr/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Similar to adjacency matrix, </a:t>
            </a:r>
            <a:r>
              <a:rPr i="1" lang="en-GB"/>
              <a:t>but</a:t>
            </a:r>
            <a:r>
              <a:rPr lang="en-GB"/>
              <a:t>: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/>
              <a:t>Stores nodes as rows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Stores edges as columns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a relationship exists between the node and an edge, 1 entry in table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Otherwise, 0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Used mostly for math applications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400" y="1532762"/>
            <a:ext cx="3266775" cy="335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Incidence Matrix</a:t>
            </a:r>
            <a:r>
              <a:rPr lang="en-GB"/>
              <a:t> (cont.)</a:t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729325" y="2078875"/>
            <a:ext cx="2290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Stored internally as an array of linked lists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Size of the array is equal to the number of vertices.</a:t>
            </a:r>
            <a:endParaRPr/>
          </a:p>
        </p:txBody>
      </p:sp>
      <p:graphicFrame>
        <p:nvGraphicFramePr>
          <p:cNvPr id="284" name="Shape 284"/>
          <p:cNvGraphicFramePr/>
          <p:nvPr/>
        </p:nvGraphicFramePr>
        <p:xfrm>
          <a:off x="4408150" y="18538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{9916A8B6-2F80-41D7-A494-B53A2D81A4EC}</a:tableStyleId>
              </a:tblPr>
              <a:tblGrid>
                <a:gridCol w="876725"/>
                <a:gridCol w="876725"/>
                <a:gridCol w="876725"/>
                <a:gridCol w="876725"/>
                <a:gridCol w="876725"/>
              </a:tblGrid>
              <a:tr h="3962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800"/>
                        <a:t>e1</a:t>
                      </a:r>
                      <a:endParaRPr b="1" i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800"/>
                        <a:t>e2</a:t>
                      </a:r>
                      <a:endParaRPr b="1" i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800"/>
                        <a:t>e3</a:t>
                      </a:r>
                      <a:endParaRPr b="1" i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1800"/>
                        <a:t>e4</a:t>
                      </a:r>
                      <a:endParaRPr b="1" i="1" sz="1800"/>
                    </a:p>
                  </a:txBody>
                  <a:tcPr marT="91425" marB="91425" marR="91425" marL="91425"/>
                </a:tc>
              </a:tr>
              <a:tr h="6307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A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07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B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07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C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07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800"/>
                        <a:t>D</a:t>
                      </a:r>
                      <a:endParaRPr b="1"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3875" y="3107901"/>
            <a:ext cx="1788275" cy="183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vs. Cons: Incidence Matrix</a:t>
            </a:r>
            <a:endParaRPr/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Pros: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Efficient if you have either a large ratio from V:E or E:V.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Low number of rows / columns</a:t>
            </a:r>
            <a:endParaRPr sz="1400"/>
          </a:p>
        </p:txBody>
      </p:sp>
      <p:sp>
        <p:nvSpPr>
          <p:cNvPr id="292" name="Shape 29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Slow Lookups of all edges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Not often used in computer science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 Cycles</a:t>
            </a:r>
            <a:endParaRPr/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If there is a ‘loop’ in the graph that allows us to visit nodes in a circular pattern, the graph is cyclic</a:t>
            </a:r>
            <a:endParaRPr sz="18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This can occur if the graph is directed or undirected</a:t>
            </a:r>
            <a:endParaRPr sz="14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common example of a Directed Acyclic Graph (DAG) is a binary tree.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Many of the graphs we looked at so far contained cycles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Dijkstra’s Algorithm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729450" y="3333775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Edsger W. Dijkstra</a:t>
            </a:r>
            <a:endParaRPr sz="1200"/>
          </a:p>
        </p:txBody>
      </p:sp>
      <p:sp>
        <p:nvSpPr>
          <p:cNvPr id="309" name="Shape 309"/>
          <p:cNvSpPr txBox="1"/>
          <p:nvPr>
            <p:ph idx="4294967295" type="body"/>
          </p:nvPr>
        </p:nvSpPr>
        <p:spPr>
          <a:xfrm>
            <a:off x="729450" y="1257600"/>
            <a:ext cx="7010100" cy="20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The art of programming is the art of </a:t>
            </a:r>
            <a:r>
              <a:rPr lang="en-GB" sz="3000">
                <a:solidFill>
                  <a:srgbClr val="FFFFFF"/>
                </a:solidFill>
              </a:rPr>
              <a:t>organizing</a:t>
            </a:r>
            <a:r>
              <a:rPr lang="en-GB" sz="3000">
                <a:solidFill>
                  <a:srgbClr val="FFFFFF"/>
                </a:solidFill>
              </a:rPr>
              <a:t> complexity, of mastering multitude and avoiding its bastard chaos as effectively as possible.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6750" y="1184600"/>
            <a:ext cx="5304999" cy="32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it?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01</a:t>
            </a:r>
            <a:endParaRPr b="0"/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Algorithm to find the shortest path between nodes in a graph.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Operates on a weighted graph.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Starts with an initial node and a goal node.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Finds the least cost path to the goal node.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Greedy algorithm.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Graphs: how can we visualize them?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Each point is represented by a </a:t>
            </a:r>
            <a:r>
              <a:rPr b="1" lang="en-GB" sz="1800"/>
              <a:t>vertex </a:t>
            </a:r>
            <a:r>
              <a:rPr lang="en-GB" sz="1800"/>
              <a:t>(node)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Edges </a:t>
            </a:r>
            <a:r>
              <a:rPr lang="en-GB" sz="1800"/>
              <a:t>are drawn by lines between vertices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Tree is a type of graph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All trees are graphs, but not all graphs are trees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hutterstock_429987889_edited.jpg" id="184" name="Shape 184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350" y="2091175"/>
            <a:ext cx="2501199" cy="12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875" y="3352350"/>
            <a:ext cx="2501199" cy="12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400" y="2084525"/>
            <a:ext cx="2501199" cy="12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I care?</a:t>
            </a:r>
            <a:endParaRPr sz="1000"/>
          </a:p>
        </p:txBody>
      </p:sp>
      <p:sp>
        <p:nvSpPr>
          <p:cNvPr id="325" name="Shape 325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26" name="Shape 326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327" name="Shape 3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Shape 329"/>
          <p:cNvSpPr txBox="1"/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Satellite Navigation</a:t>
            </a:r>
            <a:endParaRPr sz="1000"/>
          </a:p>
        </p:txBody>
      </p:sp>
      <p:sp>
        <p:nvSpPr>
          <p:cNvPr id="330" name="Shape 330"/>
          <p:cNvSpPr txBox="1"/>
          <p:nvPr>
            <p:ph idx="4294967295" type="body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Travelling from one destination to another, which roads are the fastest?</a:t>
            </a:r>
            <a:endParaRPr sz="800"/>
          </a:p>
        </p:txBody>
      </p:sp>
      <p:sp>
        <p:nvSpPr>
          <p:cNvPr id="331" name="Shape 331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2" name="Shape 332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333" name="Shape 333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Shape 335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Routing</a:t>
            </a:r>
            <a:endParaRPr sz="1000"/>
          </a:p>
        </p:txBody>
      </p:sp>
      <p:sp>
        <p:nvSpPr>
          <p:cNvPr id="336" name="Shape 336"/>
          <p:cNvSpPr txBox="1"/>
          <p:nvPr>
            <p:ph idx="4294967295" type="body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Utilized in network routing protocols, notably </a:t>
            </a:r>
            <a:r>
              <a:rPr b="1" lang="en-GB" sz="800"/>
              <a:t>IS-IS</a:t>
            </a:r>
            <a:r>
              <a:rPr lang="en-GB" sz="800"/>
              <a:t> (Intermediate System to Intermediate System) and </a:t>
            </a:r>
            <a:r>
              <a:rPr b="1" lang="en-GB" sz="800"/>
              <a:t>OSPF </a:t>
            </a:r>
            <a:r>
              <a:rPr lang="en-GB" sz="800"/>
              <a:t>(Open Shortest Path First).  (I.e. what is the best route for given packets?)</a:t>
            </a:r>
            <a:endParaRPr sz="800"/>
          </a:p>
        </p:txBody>
      </p:sp>
      <p:sp>
        <p:nvSpPr>
          <p:cNvPr id="337" name="Shape 337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38" name="Shape 338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339" name="Shape 33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Shape 341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Social network relationships</a:t>
            </a:r>
            <a:endParaRPr sz="1000"/>
          </a:p>
        </p:txBody>
      </p:sp>
      <p:sp>
        <p:nvSpPr>
          <p:cNvPr id="342" name="Shape 342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Users are represented by vertices, and friendships / follows are represented by edges.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example</a:t>
            </a:r>
            <a:endParaRPr/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Create a set sptSet (shortest path tree set) that keeps track of </a:t>
            </a:r>
            <a:r>
              <a:rPr lang="en-GB"/>
              <a:t>vertices</a:t>
            </a:r>
            <a:r>
              <a:rPr lang="en-GB"/>
              <a:t> included in shortest path tree.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Assign a distance value to all </a:t>
            </a:r>
            <a:r>
              <a:rPr lang="en-GB"/>
              <a:t>vertices</a:t>
            </a:r>
            <a:r>
              <a:rPr lang="en-GB"/>
              <a:t> in input graph.  Initialize all distance values as (INFINITE).  Assign distance value to 0 for source vertex so it is picked first.</a:t>
            </a:r>
            <a:endParaRPr/>
          </a:p>
        </p:txBody>
      </p:sp>
      <p:sp>
        <p:nvSpPr>
          <p:cNvPr id="349" name="Shape 34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 While sptSet doesn’t include all vertices: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Pick a vertex v which is not in sptSet and has smallest distance value.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Include u to sptSet.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Update distance value of all adjacent vertices of u.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898" y="835900"/>
            <a:ext cx="3478200" cy="40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it look in java?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Two major types of graphs</a:t>
            </a: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Directed </a:t>
            </a:r>
            <a:r>
              <a:rPr lang="en-GB" sz="1600"/>
              <a:t>(connecting arrows).</a:t>
            </a:r>
            <a:endParaRPr sz="1600"/>
          </a:p>
        </p:txBody>
      </p:sp>
      <p:sp>
        <p:nvSpPr>
          <p:cNvPr id="198" name="Shape 198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Undirected </a:t>
            </a:r>
            <a:r>
              <a:rPr lang="en-GB" sz="1600"/>
              <a:t>(straight lines).</a:t>
            </a:r>
            <a:endParaRPr sz="1600"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1847712" y="35690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Social network, nodes are people, edges are friendships.</a:t>
            </a:r>
            <a:endParaRPr sz="1400"/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847712" y="23522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Nodes are website pages, edges are possible routes to other pages.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are graphs represented in code?</a:t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1847700" y="2073775"/>
            <a:ext cx="28329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Adjacency List</a:t>
            </a:r>
            <a:endParaRPr sz="1600"/>
          </a:p>
        </p:txBody>
      </p:sp>
      <p:sp>
        <p:nvSpPr>
          <p:cNvPr id="209" name="Shape 209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847700" y="3307900"/>
            <a:ext cx="28329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Adjacency Matrix</a:t>
            </a:r>
            <a:endParaRPr sz="1600"/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1847700" y="3569025"/>
            <a:ext cx="3009900" cy="13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2D array with (N = # of Nodes)</a:t>
            </a:r>
            <a:endParaRPr sz="14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N rows</a:t>
            </a:r>
            <a:endParaRPr sz="1300"/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N columns</a:t>
            </a:r>
            <a:endParaRPr sz="13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If edge exists, spot in table is 1</a:t>
            </a:r>
            <a:endParaRPr sz="1400"/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847700" y="2352275"/>
            <a:ext cx="28329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Array of nodes, which each store linked lists for a list of edges</a:t>
            </a:r>
            <a:endParaRPr sz="1400"/>
          </a:p>
        </p:txBody>
      </p:sp>
      <p:sp>
        <p:nvSpPr>
          <p:cNvPr id="213" name="Shape 213"/>
          <p:cNvSpPr/>
          <p:nvPr/>
        </p:nvSpPr>
        <p:spPr>
          <a:xfrm>
            <a:off x="521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5657700" y="2073775"/>
            <a:ext cx="28329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600"/>
              <a:t>Incidence Matrix</a:t>
            </a:r>
            <a:endParaRPr sz="1600"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5657700" y="2352275"/>
            <a:ext cx="2832900" cy="7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2D array with:</a:t>
            </a:r>
            <a:endParaRPr sz="1400"/>
          </a:p>
          <a:p>
            <a:pPr indent="-3175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 nodes as rows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 edges (vertices) as columns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Adjacency List</a:t>
            </a:r>
            <a:endParaRPr/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Associates each vertex with the collection of its neighboring </a:t>
            </a:r>
            <a:r>
              <a:rPr lang="en-GB"/>
              <a:t>vertices or edges.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this graph: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Node 0: 1, 4,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Node 1: 0, 4, 3, 2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Node 2: 1, 3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Node 3: 1, 2, 4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Node 4: 0, 1, 3, 4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75"/>
            <a:ext cx="3774300" cy="233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Adjacency List (cont.)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729325" y="2078875"/>
            <a:ext cx="2290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Stored internally as an array of linked lists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Size of the array is equal to the number of </a:t>
            </a:r>
            <a:r>
              <a:rPr lang="en-GB"/>
              <a:t>vertices</a:t>
            </a:r>
            <a:r>
              <a:rPr lang="en-GB"/>
              <a:t>.</a:t>
            </a:r>
            <a:endParaRPr/>
          </a:p>
        </p:txBody>
      </p:sp>
      <p:sp>
        <p:nvSpPr>
          <p:cNvPr id="230" name="Shape 2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775" y="2078875"/>
            <a:ext cx="5398550" cy="27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Pros vs. Cons: Adjacency List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Pros: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 memory in proportion to the number of edges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Saves memory if there are a ton more vertices than edges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Fast to iterate over all edges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Good if you want to store multiple fields in each vertex / node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Think google maps tracking users, nodes might store geo-data.</a:t>
            </a:r>
            <a:endParaRPr sz="1400"/>
          </a:p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Cons:</a:t>
            </a:r>
            <a:endParaRPr sz="1400"/>
          </a:p>
          <a:p>
            <a:pPr indent="-317500" lvl="0" marL="45720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Slightly slower than an adjacency matrix to check whether or not a specific edge exists.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Adjacency Matrix</a:t>
            </a:r>
            <a:endParaRPr/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2D matrix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Dimensions of 2D array N x N equal to the number of nodes.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Easy to represent directed graphs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Only store an edge in one place</a:t>
            </a:r>
            <a:r>
              <a:rPr i="1" lang="en-GB"/>
              <a:t>(demonstrated in a few slides)</a:t>
            </a:r>
            <a:r>
              <a:rPr lang="en-GB"/>
              <a:t>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078875"/>
            <a:ext cx="3774300" cy="2337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